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</p:sldIdLst>
  <p:sldSz cx="18288000" cy="10287000"/>
  <p:notesSz cx="6858000" cy="9144000"/>
  <p:embeddedFontLst>
    <p:embeddedFont>
      <p:font typeface="Amsterdam Four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TC Franklin Gothic LT" panose="020B0604020202020204" charset="0"/>
      <p:regular r:id="rId15"/>
    </p:embeddedFont>
    <p:embeddedFont>
      <p:font typeface="League Gothic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7A57C-56A7-48AF-B342-0E54B2F56C0D}" type="datetimeFigureOut">
              <a:rPr lang="bg-BG" smtClean="0"/>
              <a:t>1.7.2025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F328B-51B4-46EA-884F-297C883618F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782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F328B-51B4-46EA-884F-297C883618FA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285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svg"/><Relationship Id="rId7" Type="http://schemas.openxmlformats.org/officeDocument/2006/relationships/image" Target="../media/image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svg"/><Relationship Id="rId7" Type="http://schemas.openxmlformats.org/officeDocument/2006/relationships/image" Target="../media/image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7956" y="5085847"/>
            <a:ext cx="3827651" cy="3827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039" y="1672355"/>
            <a:ext cx="3389171" cy="33891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4805" y="4038431"/>
            <a:ext cx="2094831" cy="20948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84365" y="2991016"/>
            <a:ext cx="2094831" cy="20948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64606" y="2357985"/>
            <a:ext cx="6557775" cy="5436991"/>
          </a:xfrm>
          <a:custGeom>
            <a:avLst/>
            <a:gdLst/>
            <a:ahLst/>
            <a:cxnLst/>
            <a:rect l="l" t="t" r="r" b="b"/>
            <a:pathLst>
              <a:path w="6557775" h="5436991">
                <a:moveTo>
                  <a:pt x="0" y="0"/>
                </a:moveTo>
                <a:lnTo>
                  <a:pt x="6557775" y="0"/>
                </a:lnTo>
                <a:lnTo>
                  <a:pt x="6557775" y="5436991"/>
                </a:lnTo>
                <a:lnTo>
                  <a:pt x="0" y="5436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74223" y="1719980"/>
            <a:ext cx="5253409" cy="685630"/>
            <a:chOff x="0" y="0"/>
            <a:chExt cx="1104806" cy="1441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4806" cy="144190"/>
            </a:xfrm>
            <a:custGeom>
              <a:avLst/>
              <a:gdLst/>
              <a:ahLst/>
              <a:cxnLst/>
              <a:rect l="l" t="t" r="r" b="b"/>
              <a:pathLst>
                <a:path w="1104806" h="144190">
                  <a:moveTo>
                    <a:pt x="29474" y="0"/>
                  </a:moveTo>
                  <a:lnTo>
                    <a:pt x="1075332" y="0"/>
                  </a:lnTo>
                  <a:cubicBezTo>
                    <a:pt x="1083149" y="0"/>
                    <a:pt x="1090646" y="3105"/>
                    <a:pt x="1096174" y="8633"/>
                  </a:cubicBezTo>
                  <a:cubicBezTo>
                    <a:pt x="1101701" y="14160"/>
                    <a:pt x="1104806" y="21657"/>
                    <a:pt x="1104806" y="29474"/>
                  </a:cubicBezTo>
                  <a:lnTo>
                    <a:pt x="1104806" y="114716"/>
                  </a:lnTo>
                  <a:cubicBezTo>
                    <a:pt x="1104806" y="122533"/>
                    <a:pt x="1101701" y="130030"/>
                    <a:pt x="1096174" y="135557"/>
                  </a:cubicBezTo>
                  <a:cubicBezTo>
                    <a:pt x="1090646" y="141085"/>
                    <a:pt x="1083149" y="144190"/>
                    <a:pt x="1075332" y="144190"/>
                  </a:cubicBezTo>
                  <a:lnTo>
                    <a:pt x="29474" y="144190"/>
                  </a:lnTo>
                  <a:cubicBezTo>
                    <a:pt x="21657" y="144190"/>
                    <a:pt x="14160" y="141085"/>
                    <a:pt x="8633" y="135557"/>
                  </a:cubicBezTo>
                  <a:cubicBezTo>
                    <a:pt x="3105" y="130030"/>
                    <a:pt x="0" y="122533"/>
                    <a:pt x="0" y="114716"/>
                  </a:cubicBezTo>
                  <a:lnTo>
                    <a:pt x="0" y="29474"/>
                  </a:lnTo>
                  <a:cubicBezTo>
                    <a:pt x="0" y="21657"/>
                    <a:pt x="3105" y="14160"/>
                    <a:pt x="8633" y="8633"/>
                  </a:cubicBezTo>
                  <a:cubicBezTo>
                    <a:pt x="14160" y="3105"/>
                    <a:pt x="21657" y="0"/>
                    <a:pt x="29474" y="0"/>
                  </a:cubicBezTo>
                  <a:close/>
                </a:path>
              </a:pathLst>
            </a:custGeom>
            <a:solidFill>
              <a:srgbClr val="FFEF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04806" cy="191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1627902">
            <a:off x="6335051" y="2326537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1627902" flipV="1">
            <a:off x="747928" y="76428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971374"/>
                </a:moveTo>
                <a:lnTo>
                  <a:pt x="2254244" y="971374"/>
                </a:lnTo>
                <a:lnTo>
                  <a:pt x="2254244" y="0"/>
                </a:lnTo>
                <a:lnTo>
                  <a:pt x="0" y="0"/>
                </a:lnTo>
                <a:lnTo>
                  <a:pt x="0" y="97137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24566" y="6133262"/>
            <a:ext cx="632667" cy="675664"/>
          </a:xfrm>
          <a:custGeom>
            <a:avLst/>
            <a:gdLst/>
            <a:ahLst/>
            <a:cxnLst/>
            <a:rect l="l" t="t" r="r" b="b"/>
            <a:pathLst>
              <a:path w="632667" h="675664">
                <a:moveTo>
                  <a:pt x="0" y="0"/>
                </a:moveTo>
                <a:lnTo>
                  <a:pt x="632667" y="0"/>
                </a:lnTo>
                <a:lnTo>
                  <a:pt x="632667" y="675664"/>
                </a:lnTo>
                <a:lnTo>
                  <a:pt x="0" y="6756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603795" y="2555653"/>
            <a:ext cx="10629900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8800" dirty="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Job Application </a:t>
            </a:r>
          </a:p>
          <a:p>
            <a:pPr algn="r">
              <a:spcBef>
                <a:spcPct val="0"/>
              </a:spcBef>
            </a:pPr>
            <a:r>
              <a:rPr lang="en-US" sz="8800" dirty="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Tracking System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84698" y="5478292"/>
            <a:ext cx="8142276" cy="216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0"/>
              </a:lnSpc>
              <a:spcBef>
                <a:spcPct val="0"/>
              </a:spcBef>
            </a:pPr>
            <a:r>
              <a:rPr lang="en-US" sz="7200" dirty="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Vibe Jobs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1203" y="1818347"/>
            <a:ext cx="4959449" cy="4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YANA ILCHEVA</a:t>
            </a:r>
          </a:p>
        </p:txBody>
      </p:sp>
      <p:sp>
        <p:nvSpPr>
          <p:cNvPr id="31" name="Freeform 31"/>
          <p:cNvSpPr/>
          <p:nvPr/>
        </p:nvSpPr>
        <p:spPr>
          <a:xfrm flipH="1">
            <a:off x="8872295" y="5620762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8729" y="2062005"/>
            <a:ext cx="5019419" cy="50194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0532" y="4788403"/>
            <a:ext cx="3388768" cy="33887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24675" y="2248316"/>
            <a:ext cx="2480481" cy="24804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7454" y="6571116"/>
            <a:ext cx="2480481" cy="24804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21779" y="1495133"/>
            <a:ext cx="5597343" cy="7382587"/>
          </a:xfrm>
          <a:custGeom>
            <a:avLst/>
            <a:gdLst/>
            <a:ahLst/>
            <a:cxnLst/>
            <a:rect l="l" t="t" r="r" b="b"/>
            <a:pathLst>
              <a:path w="5597343" h="7382587">
                <a:moveTo>
                  <a:pt x="0" y="0"/>
                </a:moveTo>
                <a:lnTo>
                  <a:pt x="5597343" y="0"/>
                </a:lnTo>
                <a:lnTo>
                  <a:pt x="5597343" y="7382586"/>
                </a:lnTo>
                <a:lnTo>
                  <a:pt x="0" y="738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068878" y="5685270"/>
            <a:ext cx="441907" cy="4419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68878" y="6195578"/>
            <a:ext cx="441907" cy="4419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68878" y="6705886"/>
            <a:ext cx="441907" cy="4419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68878" y="7216193"/>
            <a:ext cx="441907" cy="4419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623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068878" y="676275"/>
            <a:ext cx="8238576" cy="311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30"/>
              </a:lnSpc>
              <a:spcBef>
                <a:spcPct val="0"/>
              </a:spcBef>
            </a:pPr>
            <a:r>
              <a:rPr lang="en-US" sz="18164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TABLE OF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68878" y="2521545"/>
            <a:ext cx="7043217" cy="2207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65"/>
              </a:lnSpc>
              <a:spcBef>
                <a:spcPct val="0"/>
              </a:spcBef>
            </a:pPr>
            <a:r>
              <a:rPr lang="en-US" sz="12975" dirty="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Contents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89536" y="5648670"/>
            <a:ext cx="6887830" cy="94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Creator</a:t>
            </a:r>
          </a:p>
          <a:p>
            <a:pPr algn="l">
              <a:lnSpc>
                <a:spcPts val="3806"/>
              </a:lnSpc>
              <a:spcBef>
                <a:spcPct val="0"/>
              </a:spcBef>
            </a:pPr>
            <a:endParaRPr lang="en-US" sz="2718" dirty="0">
              <a:solidFill>
                <a:srgbClr val="1E302C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104292" y="5754240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04292" y="6264548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104292" y="6774856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104292" y="7285164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04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04292" y="8317243"/>
            <a:ext cx="371078" cy="29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"/>
              </a:lnSpc>
              <a:spcBef>
                <a:spcPct val="0"/>
              </a:spcBef>
            </a:pPr>
            <a:r>
              <a:rPr lang="en-US" sz="154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07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789536" y="6135983"/>
            <a:ext cx="6887830" cy="45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Project Overview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89536" y="6669383"/>
            <a:ext cx="6887830" cy="45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Used Technologies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789536" y="7202783"/>
            <a:ext cx="6887830" cy="45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6"/>
              </a:lnSpc>
              <a:spcBef>
                <a:spcPct val="0"/>
              </a:spcBef>
            </a:pPr>
            <a:r>
              <a:rPr lang="en-US" sz="2718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Future Improvements</a:t>
            </a:r>
          </a:p>
        </p:txBody>
      </p:sp>
      <p:sp>
        <p:nvSpPr>
          <p:cNvPr id="55" name="Freeform 55"/>
          <p:cNvSpPr/>
          <p:nvPr/>
        </p:nvSpPr>
        <p:spPr>
          <a:xfrm rot="2526190">
            <a:off x="15599687" y="1762629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flipH="1">
            <a:off x="8655525" y="6648948"/>
            <a:ext cx="1320252" cy="1409978"/>
          </a:xfrm>
          <a:custGeom>
            <a:avLst/>
            <a:gdLst/>
            <a:ahLst/>
            <a:cxnLst/>
            <a:rect l="l" t="t" r="r" b="b"/>
            <a:pathLst>
              <a:path w="1320252" h="1409978">
                <a:moveTo>
                  <a:pt x="1320252" y="0"/>
                </a:moveTo>
                <a:lnTo>
                  <a:pt x="0" y="0"/>
                </a:lnTo>
                <a:lnTo>
                  <a:pt x="0" y="1409978"/>
                </a:lnTo>
                <a:lnTo>
                  <a:pt x="1320252" y="1409978"/>
                </a:lnTo>
                <a:lnTo>
                  <a:pt x="13202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9705217" y="3293720"/>
            <a:ext cx="1833125" cy="1957706"/>
          </a:xfrm>
          <a:custGeom>
            <a:avLst/>
            <a:gdLst/>
            <a:ahLst/>
            <a:cxnLst/>
            <a:rect l="l" t="t" r="r" b="b"/>
            <a:pathLst>
              <a:path w="1833125" h="1957706">
                <a:moveTo>
                  <a:pt x="0" y="0"/>
                </a:moveTo>
                <a:lnTo>
                  <a:pt x="1833125" y="0"/>
                </a:lnTo>
                <a:lnTo>
                  <a:pt x="1833125" y="1957706"/>
                </a:lnTo>
                <a:lnTo>
                  <a:pt x="0" y="1957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1215025" y="1854364"/>
            <a:ext cx="5194714" cy="519471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615892" y="5090855"/>
            <a:ext cx="3010647" cy="301064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5025" y="883249"/>
            <a:ext cx="2316520" cy="231652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497636" y="1337678"/>
            <a:ext cx="8013304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65"/>
              </a:lnSpc>
              <a:spcBef>
                <a:spcPct val="0"/>
              </a:spcBef>
            </a:pPr>
            <a:r>
              <a:rPr lang="en-US" sz="12975" dirty="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Creator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5025" y="9312060"/>
            <a:ext cx="2130195" cy="2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Vibe Jobs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942780" y="9312060"/>
            <a:ext cx="2130195" cy="2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01 of 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97636" y="4375521"/>
            <a:ext cx="7761664" cy="134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32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Yana </a:t>
            </a:r>
            <a:r>
              <a:rPr lang="en-US" sz="3200" dirty="0" err="1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Zhivkova</a:t>
            </a:r>
            <a:r>
              <a:rPr lang="en-US" sz="32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 Ilcheva</a:t>
            </a:r>
          </a:p>
          <a:p>
            <a:pPr algn="just">
              <a:lnSpc>
                <a:spcPct val="250000"/>
              </a:lnSpc>
              <a:spcBef>
                <a:spcPct val="0"/>
              </a:spcBef>
            </a:pPr>
            <a:r>
              <a:rPr lang="en-US" sz="32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YZIlcheva21@codingburgas.bg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1142432" y="3870084"/>
            <a:ext cx="6116868" cy="0"/>
          </a:xfrm>
          <a:prstGeom prst="line">
            <a:avLst/>
          </a:prstGeom>
          <a:ln w="47625" cap="rnd">
            <a:solidFill>
              <a:srgbClr val="8DAFA8"/>
            </a:solidFill>
            <a:prstDash val="lgDash"/>
            <a:headEnd type="none" w="sm" len="sm"/>
            <a:tailEnd type="oval" w="lg" len="lg"/>
          </a:ln>
        </p:spPr>
      </p:sp>
      <p:sp>
        <p:nvSpPr>
          <p:cNvPr id="27" name="Freeform 27"/>
          <p:cNvSpPr/>
          <p:nvPr/>
        </p:nvSpPr>
        <p:spPr>
          <a:xfrm rot="-6773629">
            <a:off x="707018" y="6999908"/>
            <a:ext cx="1637417" cy="705578"/>
          </a:xfrm>
          <a:custGeom>
            <a:avLst/>
            <a:gdLst/>
            <a:ahLst/>
            <a:cxnLst/>
            <a:rect l="l" t="t" r="r" b="b"/>
            <a:pathLst>
              <a:path w="1637417" h="705578">
                <a:moveTo>
                  <a:pt x="0" y="0"/>
                </a:moveTo>
                <a:lnTo>
                  <a:pt x="1637417" y="0"/>
                </a:lnTo>
                <a:lnTo>
                  <a:pt x="1637417" y="705577"/>
                </a:lnTo>
                <a:lnTo>
                  <a:pt x="0" y="705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H="1">
            <a:off x="7976453" y="794614"/>
            <a:ext cx="1167547" cy="1246895"/>
          </a:xfrm>
          <a:custGeom>
            <a:avLst/>
            <a:gdLst/>
            <a:ahLst/>
            <a:cxnLst/>
            <a:rect l="l" t="t" r="r" b="b"/>
            <a:pathLst>
              <a:path w="1167547" h="1246895">
                <a:moveTo>
                  <a:pt x="1167547" y="0"/>
                </a:moveTo>
                <a:lnTo>
                  <a:pt x="0" y="0"/>
                </a:lnTo>
                <a:lnTo>
                  <a:pt x="0" y="1246895"/>
                </a:lnTo>
                <a:lnTo>
                  <a:pt x="1167547" y="1246895"/>
                </a:lnTo>
                <a:lnTo>
                  <a:pt x="11675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DCD1833-67B8-485C-B413-18AD88071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610" y="1604407"/>
            <a:ext cx="4333652" cy="57782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13112659" y="3385295"/>
            <a:ext cx="4484627" cy="448462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77381" y="1652749"/>
            <a:ext cx="4275928" cy="427592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938941" y="1269444"/>
            <a:ext cx="5320359" cy="7034129"/>
          </a:xfrm>
          <a:custGeom>
            <a:avLst/>
            <a:gdLst/>
            <a:ahLst/>
            <a:cxnLst/>
            <a:rect l="l" t="t" r="r" b="b"/>
            <a:pathLst>
              <a:path w="5320359" h="7034129">
                <a:moveTo>
                  <a:pt x="0" y="0"/>
                </a:moveTo>
                <a:lnTo>
                  <a:pt x="5320359" y="0"/>
                </a:lnTo>
                <a:lnTo>
                  <a:pt x="5320359" y="7034129"/>
                </a:lnTo>
                <a:lnTo>
                  <a:pt x="0" y="703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15025" y="9312060"/>
            <a:ext cx="2130195" cy="2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Vibe Jobs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42780" y="9312060"/>
            <a:ext cx="2130195" cy="2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 of 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9827" y="1200559"/>
            <a:ext cx="10348681" cy="230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20400" dirty="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0560" y="2456740"/>
            <a:ext cx="10076821" cy="505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1"/>
              </a:lnSpc>
              <a:spcBef>
                <a:spcPct val="0"/>
              </a:spcBef>
            </a:pPr>
            <a:r>
              <a:rPr lang="en-US" sz="14065" dirty="0">
                <a:solidFill>
                  <a:srgbClr val="1E302C"/>
                </a:solidFill>
                <a:latin typeface="Amsterdam Four"/>
                <a:ea typeface="Amsterdam Four"/>
                <a:cs typeface="Amsterdam Four"/>
                <a:sym typeface="Amsterdam Four"/>
              </a:rPr>
              <a:t>Overview</a:t>
            </a:r>
          </a:p>
          <a:p>
            <a:pPr algn="l">
              <a:lnSpc>
                <a:spcPts val="19691"/>
              </a:lnSpc>
              <a:spcBef>
                <a:spcPct val="0"/>
              </a:spcBef>
            </a:pPr>
            <a:endParaRPr lang="en-US" sz="14065" dirty="0">
              <a:solidFill>
                <a:srgbClr val="1E302C"/>
              </a:solidFill>
              <a:latin typeface="Amsterdam Four"/>
              <a:ea typeface="Amsterdam Four"/>
              <a:cs typeface="Amsterdam Four"/>
              <a:sym typeface="Amsterdam Fou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7021745"/>
            <a:ext cx="10046816" cy="94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Users: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Applicants: Browse jobs, apply, and track status.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Admins: Create and manage job ads, process applications.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28700" y="5698623"/>
            <a:ext cx="10046816" cy="755071"/>
            <a:chOff x="0" y="0"/>
            <a:chExt cx="2676525" cy="3493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76525" cy="349397"/>
            </a:xfrm>
            <a:custGeom>
              <a:avLst/>
              <a:gdLst/>
              <a:ahLst/>
              <a:cxnLst/>
              <a:rect l="l" t="t" r="r" b="b"/>
              <a:pathLst>
                <a:path w="2676525" h="349397">
                  <a:moveTo>
                    <a:pt x="15412" y="0"/>
                  </a:moveTo>
                  <a:lnTo>
                    <a:pt x="2661114" y="0"/>
                  </a:lnTo>
                  <a:cubicBezTo>
                    <a:pt x="2665201" y="0"/>
                    <a:pt x="2669121" y="1624"/>
                    <a:pt x="2672012" y="4514"/>
                  </a:cubicBezTo>
                  <a:cubicBezTo>
                    <a:pt x="2674902" y="7404"/>
                    <a:pt x="2676525" y="11324"/>
                    <a:pt x="2676525" y="15412"/>
                  </a:cubicBezTo>
                  <a:lnTo>
                    <a:pt x="2676525" y="333986"/>
                  </a:lnTo>
                  <a:cubicBezTo>
                    <a:pt x="2676525" y="342497"/>
                    <a:pt x="2669625" y="349397"/>
                    <a:pt x="2661114" y="349397"/>
                  </a:cubicBezTo>
                  <a:lnTo>
                    <a:pt x="15412" y="349397"/>
                  </a:lnTo>
                  <a:cubicBezTo>
                    <a:pt x="6900" y="349397"/>
                    <a:pt x="0" y="342497"/>
                    <a:pt x="0" y="333986"/>
                  </a:cubicBezTo>
                  <a:lnTo>
                    <a:pt x="0" y="15412"/>
                  </a:lnTo>
                  <a:cubicBezTo>
                    <a:pt x="0" y="6900"/>
                    <a:pt x="6900" y="0"/>
                    <a:pt x="15412" y="0"/>
                  </a:cubicBezTo>
                  <a:close/>
                </a:path>
              </a:pathLst>
            </a:custGeom>
            <a:solidFill>
              <a:srgbClr val="1E302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676525" cy="397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30628" y="5895588"/>
            <a:ext cx="9442961" cy="594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  <a:spcBef>
                <a:spcPct val="0"/>
              </a:spcBef>
            </a:pPr>
            <a:r>
              <a:rPr lang="en-US" sz="1700" dirty="0">
                <a:solidFill>
                  <a:srgbClr val="FFF7EF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Web-based system to simplify job searching and application.</a:t>
            </a:r>
          </a:p>
          <a:p>
            <a:pPr algn="just">
              <a:lnSpc>
                <a:spcPts val="2380"/>
              </a:lnSpc>
              <a:spcBef>
                <a:spcPct val="0"/>
              </a:spcBef>
            </a:pPr>
            <a:endParaRPr lang="en-US" sz="1700" dirty="0">
              <a:solidFill>
                <a:srgbClr val="FFF7EF"/>
              </a:solidFill>
              <a:latin typeface="ITC Franklin Gothic LT"/>
              <a:ea typeface="ITC Franklin Gothic LT"/>
              <a:cs typeface="ITC Franklin Gothic LT"/>
              <a:sym typeface="ITC Franklin Gothic LT"/>
            </a:endParaRPr>
          </a:p>
        </p:txBody>
      </p:sp>
      <p:sp>
        <p:nvSpPr>
          <p:cNvPr id="28" name="Freeform 28"/>
          <p:cNvSpPr/>
          <p:nvPr/>
        </p:nvSpPr>
        <p:spPr>
          <a:xfrm rot="1903489">
            <a:off x="15712399" y="2536959"/>
            <a:ext cx="1980059" cy="853226"/>
          </a:xfrm>
          <a:custGeom>
            <a:avLst/>
            <a:gdLst/>
            <a:ahLst/>
            <a:cxnLst/>
            <a:rect l="l" t="t" r="r" b="b"/>
            <a:pathLst>
              <a:path w="1980059" h="853226">
                <a:moveTo>
                  <a:pt x="0" y="0"/>
                </a:moveTo>
                <a:lnTo>
                  <a:pt x="1980059" y="0"/>
                </a:lnTo>
                <a:lnTo>
                  <a:pt x="1980059" y="853225"/>
                </a:lnTo>
                <a:lnTo>
                  <a:pt x="0" y="853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flipH="1">
            <a:off x="11540084" y="1436676"/>
            <a:ext cx="1572574" cy="1679448"/>
          </a:xfrm>
          <a:custGeom>
            <a:avLst/>
            <a:gdLst/>
            <a:ahLst/>
            <a:cxnLst/>
            <a:rect l="l" t="t" r="r" b="b"/>
            <a:pathLst>
              <a:path w="1572574" h="1679448">
                <a:moveTo>
                  <a:pt x="1572575" y="0"/>
                </a:moveTo>
                <a:lnTo>
                  <a:pt x="0" y="0"/>
                </a:lnTo>
                <a:lnTo>
                  <a:pt x="0" y="1679448"/>
                </a:lnTo>
                <a:lnTo>
                  <a:pt x="1572575" y="1679448"/>
                </a:lnTo>
                <a:lnTo>
                  <a:pt x="157257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314203" y="1392780"/>
            <a:ext cx="643585" cy="687324"/>
          </a:xfrm>
          <a:custGeom>
            <a:avLst/>
            <a:gdLst/>
            <a:ahLst/>
            <a:cxnLst/>
            <a:rect l="l" t="t" r="r" b="b"/>
            <a:pathLst>
              <a:path w="643585" h="687324">
                <a:moveTo>
                  <a:pt x="0" y="0"/>
                </a:moveTo>
                <a:lnTo>
                  <a:pt x="643586" y="0"/>
                </a:lnTo>
                <a:lnTo>
                  <a:pt x="643586" y="687324"/>
                </a:lnTo>
                <a:lnTo>
                  <a:pt x="0" y="687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871760" y="7147449"/>
            <a:ext cx="643585" cy="687324"/>
          </a:xfrm>
          <a:custGeom>
            <a:avLst/>
            <a:gdLst/>
            <a:ahLst/>
            <a:cxnLst/>
            <a:rect l="l" t="t" r="r" b="b"/>
            <a:pathLst>
              <a:path w="643585" h="687324">
                <a:moveTo>
                  <a:pt x="0" y="0"/>
                </a:moveTo>
                <a:lnTo>
                  <a:pt x="643585" y="0"/>
                </a:lnTo>
                <a:lnTo>
                  <a:pt x="643585" y="687324"/>
                </a:lnTo>
                <a:lnTo>
                  <a:pt x="0" y="687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grpSp>
        <p:nvGrpSpPr>
          <p:cNvPr id="12" name="Group 12"/>
          <p:cNvGrpSpPr/>
          <p:nvPr/>
        </p:nvGrpSpPr>
        <p:grpSpPr>
          <a:xfrm>
            <a:off x="9523683" y="5758256"/>
            <a:ext cx="2740577" cy="274057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69268" y="4670145"/>
            <a:ext cx="2740577" cy="27405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62151" y="6040434"/>
            <a:ext cx="2094831" cy="209483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92098" y="2840727"/>
            <a:ext cx="1926929" cy="192692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6368947" y="3376755"/>
            <a:ext cx="5550107" cy="4763001"/>
          </a:xfrm>
          <a:custGeom>
            <a:avLst/>
            <a:gdLst/>
            <a:ahLst/>
            <a:cxnLst/>
            <a:rect l="l" t="t" r="r" b="b"/>
            <a:pathLst>
              <a:path w="5550107" h="4763001">
                <a:moveTo>
                  <a:pt x="0" y="0"/>
                </a:moveTo>
                <a:lnTo>
                  <a:pt x="5550106" y="0"/>
                </a:lnTo>
                <a:lnTo>
                  <a:pt x="5550106" y="4763001"/>
                </a:lnTo>
                <a:lnTo>
                  <a:pt x="0" y="4763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15025" y="9312060"/>
            <a:ext cx="2130195" cy="2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Vibe Jobs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42780" y="9312060"/>
            <a:ext cx="2130195" cy="2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03 of 07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527584"/>
            <a:ext cx="16230600" cy="206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USED TECHNOLOGIES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3080509"/>
            <a:ext cx="4726731" cy="18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  <a:spcAft>
                <a:spcPts val="9000"/>
              </a:spcAft>
            </a:pPr>
            <a:r>
              <a:rPr lang="en-US" sz="36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JetBrains Rider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36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Visual Studio Code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20800" y="5225468"/>
            <a:ext cx="4726731" cy="183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  <a:spcAft>
                <a:spcPts val="9000"/>
              </a:spcAft>
            </a:pPr>
            <a:r>
              <a:rPr lang="en-US" sz="36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Figma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3600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- SSMS</a:t>
            </a:r>
          </a:p>
        </p:txBody>
      </p:sp>
      <p:sp>
        <p:nvSpPr>
          <p:cNvPr id="30" name="Freeform 30"/>
          <p:cNvSpPr/>
          <p:nvPr/>
        </p:nvSpPr>
        <p:spPr>
          <a:xfrm rot="-2166887">
            <a:off x="6278191" y="2785322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4" y="0"/>
                </a:lnTo>
                <a:lnTo>
                  <a:pt x="2254244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flipH="1">
            <a:off x="11314743" y="3458162"/>
            <a:ext cx="814201" cy="869535"/>
          </a:xfrm>
          <a:custGeom>
            <a:avLst/>
            <a:gdLst/>
            <a:ahLst/>
            <a:cxnLst/>
            <a:rect l="l" t="t" r="r" b="b"/>
            <a:pathLst>
              <a:path w="814201" h="869535">
                <a:moveTo>
                  <a:pt x="814201" y="0"/>
                </a:moveTo>
                <a:lnTo>
                  <a:pt x="0" y="0"/>
                </a:lnTo>
                <a:lnTo>
                  <a:pt x="0" y="869535"/>
                </a:lnTo>
                <a:lnTo>
                  <a:pt x="814201" y="869535"/>
                </a:lnTo>
                <a:lnTo>
                  <a:pt x="81420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flipH="1">
            <a:off x="8195011" y="7629298"/>
            <a:ext cx="669085" cy="714557"/>
          </a:xfrm>
          <a:custGeom>
            <a:avLst/>
            <a:gdLst/>
            <a:ahLst/>
            <a:cxnLst/>
            <a:rect l="l" t="t" r="r" b="b"/>
            <a:pathLst>
              <a:path w="669085" h="714557">
                <a:moveTo>
                  <a:pt x="669085" y="0"/>
                </a:moveTo>
                <a:lnTo>
                  <a:pt x="0" y="0"/>
                </a:lnTo>
                <a:lnTo>
                  <a:pt x="0" y="714557"/>
                </a:lnTo>
                <a:lnTo>
                  <a:pt x="669085" y="714557"/>
                </a:lnTo>
                <a:lnTo>
                  <a:pt x="6690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9053545"/>
            <a:ext cx="19403020" cy="2466909"/>
            <a:chOff x="0" y="0"/>
            <a:chExt cx="5110260" cy="6497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649721"/>
            </a:xfrm>
            <a:custGeom>
              <a:avLst/>
              <a:gdLst/>
              <a:ahLst/>
              <a:cxnLst/>
              <a:rect l="l" t="t" r="r" b="b"/>
              <a:pathLst>
                <a:path w="5110261" h="649721">
                  <a:moveTo>
                    <a:pt x="0" y="0"/>
                  </a:moveTo>
                  <a:lnTo>
                    <a:pt x="5110261" y="0"/>
                  </a:lnTo>
                  <a:lnTo>
                    <a:pt x="5110261" y="649721"/>
                  </a:lnTo>
                  <a:lnTo>
                    <a:pt x="0" y="649721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697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281937"/>
            <a:ext cx="2502845" cy="384215"/>
            <a:chOff x="0" y="0"/>
            <a:chExt cx="264736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56455" y="9281937"/>
            <a:ext cx="2502845" cy="384215"/>
            <a:chOff x="0" y="0"/>
            <a:chExt cx="2647365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47365" cy="406400"/>
            </a:xfrm>
            <a:custGeom>
              <a:avLst/>
              <a:gdLst/>
              <a:ahLst/>
              <a:cxnLst/>
              <a:rect l="l" t="t" r="r" b="b"/>
              <a:pathLst>
                <a:path w="2647365" h="406400">
                  <a:moveTo>
                    <a:pt x="2444165" y="0"/>
                  </a:moveTo>
                  <a:cubicBezTo>
                    <a:pt x="2556389" y="0"/>
                    <a:pt x="2647365" y="90976"/>
                    <a:pt x="2647365" y="203200"/>
                  </a:cubicBezTo>
                  <a:cubicBezTo>
                    <a:pt x="2647365" y="315424"/>
                    <a:pt x="2556389" y="406400"/>
                    <a:pt x="24441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64736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3863119" y="9510252"/>
            <a:ext cx="10561761" cy="0"/>
          </a:xfrm>
          <a:prstGeom prst="line">
            <a:avLst/>
          </a:prstGeom>
          <a:ln w="47625" cap="rnd">
            <a:solidFill>
              <a:srgbClr val="FFEFD4"/>
            </a:solidFill>
            <a:prstDash val="lgDash"/>
            <a:headEnd type="oval" w="lg" len="lg"/>
            <a:tailEnd type="oval" w="lg" len="lg"/>
          </a:ln>
        </p:spPr>
      </p:sp>
      <p:sp>
        <p:nvSpPr>
          <p:cNvPr id="12" name="TextBox 12"/>
          <p:cNvSpPr txBox="1"/>
          <p:nvPr/>
        </p:nvSpPr>
        <p:spPr>
          <a:xfrm>
            <a:off x="1215025" y="9312060"/>
            <a:ext cx="2130195" cy="2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Vibe Jobs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42780" y="9312060"/>
            <a:ext cx="2130195" cy="2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501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Page 04 of 07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720458" y="3354192"/>
            <a:ext cx="3682523" cy="36825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4946499"/>
            <a:ext cx="2694390" cy="269439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308150" y="5468468"/>
            <a:ext cx="2094831" cy="209483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8700" y="2510966"/>
            <a:ext cx="2094831" cy="209483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09136" y="2974813"/>
            <a:ext cx="6622643" cy="5526897"/>
          </a:xfrm>
          <a:custGeom>
            <a:avLst/>
            <a:gdLst/>
            <a:ahLst/>
            <a:cxnLst/>
            <a:rect l="l" t="t" r="r" b="b"/>
            <a:pathLst>
              <a:path w="6622643" h="5526897">
                <a:moveTo>
                  <a:pt x="0" y="0"/>
                </a:moveTo>
                <a:lnTo>
                  <a:pt x="6622643" y="0"/>
                </a:lnTo>
                <a:lnTo>
                  <a:pt x="6622643" y="5526897"/>
                </a:lnTo>
                <a:lnTo>
                  <a:pt x="0" y="5526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527584"/>
            <a:ext cx="16230600" cy="2066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Future Improvements</a:t>
            </a:r>
          </a:p>
        </p:txBody>
      </p:sp>
      <p:sp>
        <p:nvSpPr>
          <p:cNvPr id="28" name="Freeform 28"/>
          <p:cNvSpPr/>
          <p:nvPr/>
        </p:nvSpPr>
        <p:spPr>
          <a:xfrm>
            <a:off x="9018275" y="2974813"/>
            <a:ext cx="697868" cy="697868"/>
          </a:xfrm>
          <a:custGeom>
            <a:avLst/>
            <a:gdLst/>
            <a:ahLst/>
            <a:cxnLst/>
            <a:rect l="l" t="t" r="r" b="b"/>
            <a:pathLst>
              <a:path w="697868" h="697868">
                <a:moveTo>
                  <a:pt x="0" y="0"/>
                </a:moveTo>
                <a:lnTo>
                  <a:pt x="697868" y="0"/>
                </a:lnTo>
                <a:lnTo>
                  <a:pt x="697868" y="697869"/>
                </a:lnTo>
                <a:lnTo>
                  <a:pt x="0" y="697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928932" y="2974813"/>
            <a:ext cx="6949932" cy="697868"/>
            <a:chOff x="0" y="0"/>
            <a:chExt cx="4047257" cy="406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47257" cy="406400"/>
            </a:xfrm>
            <a:custGeom>
              <a:avLst/>
              <a:gdLst/>
              <a:ahLst/>
              <a:cxnLst/>
              <a:rect l="l" t="t" r="r" b="b"/>
              <a:pathLst>
                <a:path w="4047257" h="406400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305504" y="3035702"/>
            <a:ext cx="6573360" cy="45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Implement better form validation</a:t>
            </a:r>
          </a:p>
        </p:txBody>
      </p:sp>
      <p:sp>
        <p:nvSpPr>
          <p:cNvPr id="33" name="Freeform 33"/>
          <p:cNvSpPr/>
          <p:nvPr/>
        </p:nvSpPr>
        <p:spPr>
          <a:xfrm>
            <a:off x="9018275" y="3872707"/>
            <a:ext cx="697868" cy="697868"/>
          </a:xfrm>
          <a:custGeom>
            <a:avLst/>
            <a:gdLst/>
            <a:ahLst/>
            <a:cxnLst/>
            <a:rect l="l" t="t" r="r" b="b"/>
            <a:pathLst>
              <a:path w="697868" h="697868">
                <a:moveTo>
                  <a:pt x="0" y="0"/>
                </a:moveTo>
                <a:lnTo>
                  <a:pt x="697868" y="0"/>
                </a:lnTo>
                <a:lnTo>
                  <a:pt x="697868" y="697868"/>
                </a:lnTo>
                <a:lnTo>
                  <a:pt x="0" y="69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9928932" y="3872707"/>
            <a:ext cx="6949932" cy="697868"/>
            <a:chOff x="0" y="0"/>
            <a:chExt cx="4047257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47257" cy="406400"/>
            </a:xfrm>
            <a:custGeom>
              <a:avLst/>
              <a:gdLst/>
              <a:ahLst/>
              <a:cxnLst/>
              <a:rect l="l" t="t" r="r" b="b"/>
              <a:pathLst>
                <a:path w="4047257" h="406400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305504" y="3934305"/>
            <a:ext cx="6573360" cy="45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Improve the front-end interface</a:t>
            </a:r>
          </a:p>
        </p:txBody>
      </p:sp>
      <p:sp>
        <p:nvSpPr>
          <p:cNvPr id="38" name="Freeform 38"/>
          <p:cNvSpPr/>
          <p:nvPr/>
        </p:nvSpPr>
        <p:spPr>
          <a:xfrm>
            <a:off x="9018275" y="4770600"/>
            <a:ext cx="697868" cy="697868"/>
          </a:xfrm>
          <a:custGeom>
            <a:avLst/>
            <a:gdLst/>
            <a:ahLst/>
            <a:cxnLst/>
            <a:rect l="l" t="t" r="r" b="b"/>
            <a:pathLst>
              <a:path w="697868" h="697868">
                <a:moveTo>
                  <a:pt x="0" y="0"/>
                </a:moveTo>
                <a:lnTo>
                  <a:pt x="697868" y="0"/>
                </a:lnTo>
                <a:lnTo>
                  <a:pt x="697868" y="697868"/>
                </a:lnTo>
                <a:lnTo>
                  <a:pt x="0" y="69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9928932" y="4770600"/>
            <a:ext cx="6949932" cy="1004486"/>
            <a:chOff x="0" y="0"/>
            <a:chExt cx="4047257" cy="4064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047257" cy="406400"/>
            </a:xfrm>
            <a:custGeom>
              <a:avLst/>
              <a:gdLst/>
              <a:ahLst/>
              <a:cxnLst/>
              <a:rect l="l" t="t" r="r" b="b"/>
              <a:pathLst>
                <a:path w="4047257" h="406400">
                  <a:moveTo>
                    <a:pt x="3844057" y="0"/>
                  </a:moveTo>
                  <a:cubicBezTo>
                    <a:pt x="3956282" y="0"/>
                    <a:pt x="4047257" y="90976"/>
                    <a:pt x="4047257" y="203200"/>
                  </a:cubicBezTo>
                  <a:cubicBezTo>
                    <a:pt x="4047257" y="315424"/>
                    <a:pt x="3956282" y="406400"/>
                    <a:pt x="38440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7EF"/>
            </a:solidFill>
            <a:ln w="19050" cap="sq">
              <a:solidFill>
                <a:srgbClr val="8F6234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404725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0305504" y="4832199"/>
            <a:ext cx="6573360" cy="942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7"/>
              </a:lnSpc>
              <a:spcBef>
                <a:spcPct val="0"/>
              </a:spcBef>
            </a:pPr>
            <a:r>
              <a:rPr lang="en-US" sz="2726" dirty="0">
                <a:solidFill>
                  <a:srgbClr val="1E302C"/>
                </a:solidFill>
                <a:latin typeface="ITC Franklin Gothic LT"/>
                <a:ea typeface="ITC Franklin Gothic LT"/>
                <a:cs typeface="ITC Franklin Gothic LT"/>
                <a:sym typeface="ITC Franklin Gothic LT"/>
              </a:rPr>
              <a:t>Enhance admin dashboard and filtering options</a:t>
            </a:r>
          </a:p>
        </p:txBody>
      </p:sp>
      <p:sp>
        <p:nvSpPr>
          <p:cNvPr id="58" name="Freeform 58"/>
          <p:cNvSpPr/>
          <p:nvPr/>
        </p:nvSpPr>
        <p:spPr>
          <a:xfrm rot="1627902">
            <a:off x="6457017" y="2664315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5" y="0"/>
                </a:lnTo>
                <a:lnTo>
                  <a:pt x="2254245" y="971374"/>
                </a:lnTo>
                <a:lnTo>
                  <a:pt x="0" y="971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 flipH="1">
            <a:off x="647819" y="5154853"/>
            <a:ext cx="1134412" cy="1211508"/>
          </a:xfrm>
          <a:custGeom>
            <a:avLst/>
            <a:gdLst/>
            <a:ahLst/>
            <a:cxnLst/>
            <a:rect l="l" t="t" r="r" b="b"/>
            <a:pathLst>
              <a:path w="1134412" h="1211508">
                <a:moveTo>
                  <a:pt x="1134412" y="0"/>
                </a:moveTo>
                <a:lnTo>
                  <a:pt x="0" y="0"/>
                </a:lnTo>
                <a:lnTo>
                  <a:pt x="0" y="1211508"/>
                </a:lnTo>
                <a:lnTo>
                  <a:pt x="1134412" y="1211508"/>
                </a:lnTo>
                <a:lnTo>
                  <a:pt x="11344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510" y="-889891"/>
            <a:ext cx="19403020" cy="1779782"/>
            <a:chOff x="0" y="0"/>
            <a:chExt cx="5110260" cy="4687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510" y="9397109"/>
            <a:ext cx="19403020" cy="1779782"/>
            <a:chOff x="0" y="0"/>
            <a:chExt cx="5110260" cy="4687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0261" cy="468749"/>
            </a:xfrm>
            <a:custGeom>
              <a:avLst/>
              <a:gdLst/>
              <a:ahLst/>
              <a:cxnLst/>
              <a:rect l="l" t="t" r="r" b="b"/>
              <a:pathLst>
                <a:path w="5110261" h="468749">
                  <a:moveTo>
                    <a:pt x="0" y="0"/>
                  </a:moveTo>
                  <a:lnTo>
                    <a:pt x="5110261" y="0"/>
                  </a:lnTo>
                  <a:lnTo>
                    <a:pt x="5110261" y="468749"/>
                  </a:lnTo>
                  <a:lnTo>
                    <a:pt x="0" y="468749"/>
                  </a:lnTo>
                  <a:close/>
                </a:path>
              </a:pathLst>
            </a:custGeom>
            <a:solidFill>
              <a:srgbClr val="8DAF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110260" cy="51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87553" y="1741608"/>
            <a:ext cx="6684726" cy="668472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AFA8">
                <a:alpha val="4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63173" y="2234242"/>
            <a:ext cx="3729774" cy="37297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98835" y="4790890"/>
            <a:ext cx="3373245" cy="337324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A160">
                <a:alpha val="4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314807" y="1741608"/>
            <a:ext cx="8030218" cy="6803785"/>
          </a:xfrm>
          <a:custGeom>
            <a:avLst/>
            <a:gdLst/>
            <a:ahLst/>
            <a:cxnLst/>
            <a:rect l="l" t="t" r="r" b="b"/>
            <a:pathLst>
              <a:path w="8030218" h="6803785">
                <a:moveTo>
                  <a:pt x="0" y="0"/>
                </a:moveTo>
                <a:lnTo>
                  <a:pt x="8030218" y="0"/>
                </a:lnTo>
                <a:lnTo>
                  <a:pt x="8030218" y="6803784"/>
                </a:lnTo>
                <a:lnTo>
                  <a:pt x="0" y="680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8491720">
            <a:off x="6963099" y="5409702"/>
            <a:ext cx="2254244" cy="971374"/>
          </a:xfrm>
          <a:custGeom>
            <a:avLst/>
            <a:gdLst/>
            <a:ahLst/>
            <a:cxnLst/>
            <a:rect l="l" t="t" r="r" b="b"/>
            <a:pathLst>
              <a:path w="2254244" h="971374">
                <a:moveTo>
                  <a:pt x="0" y="0"/>
                </a:moveTo>
                <a:lnTo>
                  <a:pt x="2254245" y="0"/>
                </a:lnTo>
                <a:lnTo>
                  <a:pt x="2254245" y="971375"/>
                </a:lnTo>
                <a:lnTo>
                  <a:pt x="0" y="97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3134415">
            <a:off x="16132471" y="1910334"/>
            <a:ext cx="1503369" cy="647815"/>
          </a:xfrm>
          <a:custGeom>
            <a:avLst/>
            <a:gdLst/>
            <a:ahLst/>
            <a:cxnLst/>
            <a:rect l="l" t="t" r="r" b="b"/>
            <a:pathLst>
              <a:path w="1503369" h="647815">
                <a:moveTo>
                  <a:pt x="0" y="0"/>
                </a:moveTo>
                <a:lnTo>
                  <a:pt x="1503369" y="0"/>
                </a:lnTo>
                <a:lnTo>
                  <a:pt x="1503369" y="647815"/>
                </a:lnTo>
                <a:lnTo>
                  <a:pt x="0" y="647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7686876" y="1854993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0" y="0"/>
                </a:moveTo>
                <a:lnTo>
                  <a:pt x="1941184" y="0"/>
                </a:lnTo>
                <a:lnTo>
                  <a:pt x="1941184" y="2073109"/>
                </a:lnTo>
                <a:lnTo>
                  <a:pt x="0" y="207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flipH="1">
            <a:off x="11388732" y="5620686"/>
            <a:ext cx="1941184" cy="2073109"/>
          </a:xfrm>
          <a:custGeom>
            <a:avLst/>
            <a:gdLst/>
            <a:ahLst/>
            <a:cxnLst/>
            <a:rect l="l" t="t" r="r" b="b"/>
            <a:pathLst>
              <a:path w="1941184" h="2073109">
                <a:moveTo>
                  <a:pt x="1941184" y="0"/>
                </a:moveTo>
                <a:lnTo>
                  <a:pt x="0" y="0"/>
                </a:lnTo>
                <a:lnTo>
                  <a:pt x="0" y="2073110"/>
                </a:lnTo>
                <a:lnTo>
                  <a:pt x="1941184" y="2073110"/>
                </a:lnTo>
                <a:lnTo>
                  <a:pt x="19411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6A8E476E-BF91-4050-A9C6-823F2EB80D77}"/>
              </a:ext>
            </a:extLst>
          </p:cNvPr>
          <p:cNvSpPr txBox="1"/>
          <p:nvPr/>
        </p:nvSpPr>
        <p:spPr>
          <a:xfrm>
            <a:off x="1089032" y="2273662"/>
            <a:ext cx="9524165" cy="315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8"/>
              </a:lnSpc>
              <a:spcBef>
                <a:spcPct val="0"/>
              </a:spcBef>
            </a:pPr>
            <a:r>
              <a:rPr lang="en-US" sz="9600" dirty="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LET’S MOVE TO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A1BA8A16-9271-48AC-BA0F-F45E18528914}"/>
              </a:ext>
            </a:extLst>
          </p:cNvPr>
          <p:cNvSpPr txBox="1"/>
          <p:nvPr/>
        </p:nvSpPr>
        <p:spPr>
          <a:xfrm>
            <a:off x="2200057" y="3759956"/>
            <a:ext cx="9524165" cy="315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8"/>
              </a:lnSpc>
              <a:spcBef>
                <a:spcPct val="0"/>
              </a:spcBef>
            </a:pPr>
            <a:r>
              <a:rPr lang="en-US" sz="9600" dirty="0">
                <a:solidFill>
                  <a:srgbClr val="8F6234"/>
                </a:solidFill>
                <a:latin typeface="League Gothic"/>
                <a:ea typeface="League Gothic"/>
                <a:cs typeface="League Gothic"/>
                <a:sym typeface="League Gothic"/>
              </a:rPr>
              <a:t>THE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128</Words>
  <Application>Microsoft Office PowerPoint</Application>
  <PresentationFormat>Custom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ITC Franklin Gothic LT</vt:lpstr>
      <vt:lpstr>League Gothic</vt:lpstr>
      <vt:lpstr>Amsterdam Four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Tosca and Brown Minimalist Illustrated Job Search Strategy Presentation</dc:title>
  <dc:creator>PC</dc:creator>
  <cp:lastModifiedBy>Яна Ж. Илчева</cp:lastModifiedBy>
  <cp:revision>2</cp:revision>
  <dcterms:created xsi:type="dcterms:W3CDTF">2006-08-16T00:00:00Z</dcterms:created>
  <dcterms:modified xsi:type="dcterms:W3CDTF">2025-07-01T20:14:17Z</dcterms:modified>
  <dc:identifier>DAGr8yP1u98</dc:identifier>
</cp:coreProperties>
</file>